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345" r:id="rId2"/>
    <p:sldId id="278" r:id="rId3"/>
    <p:sldId id="348" r:id="rId4"/>
    <p:sldId id="281" r:id="rId5"/>
    <p:sldId id="282" r:id="rId6"/>
    <p:sldId id="279" r:id="rId7"/>
    <p:sldId id="283" r:id="rId8"/>
    <p:sldId id="349" r:id="rId9"/>
    <p:sldId id="351" r:id="rId10"/>
    <p:sldId id="352" r:id="rId11"/>
    <p:sldId id="353" r:id="rId12"/>
    <p:sldId id="284" r:id="rId13"/>
    <p:sldId id="347" r:id="rId14"/>
    <p:sldId id="354" r:id="rId15"/>
    <p:sldId id="355" r:id="rId16"/>
    <p:sldId id="289" r:id="rId17"/>
    <p:sldId id="286" r:id="rId18"/>
    <p:sldId id="288" r:id="rId19"/>
    <p:sldId id="28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56" r:id="rId41"/>
    <p:sldId id="310" r:id="rId42"/>
    <p:sldId id="311" r:id="rId43"/>
    <p:sldId id="315" r:id="rId44"/>
    <p:sldId id="312" r:id="rId45"/>
    <p:sldId id="313" r:id="rId46"/>
    <p:sldId id="316" r:id="rId47"/>
    <p:sldId id="314" r:id="rId48"/>
    <p:sldId id="317" r:id="rId49"/>
    <p:sldId id="318" r:id="rId50"/>
    <p:sldId id="319" r:id="rId51"/>
    <p:sldId id="321" r:id="rId52"/>
    <p:sldId id="326" r:id="rId53"/>
    <p:sldId id="322" r:id="rId54"/>
    <p:sldId id="323" r:id="rId55"/>
    <p:sldId id="32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 varScale="1">
        <p:scale>
          <a:sx n="64" d="100"/>
          <a:sy n="64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B7505-9561-4EDF-B443-6331DFC93AF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CE4F85-9230-4912-A89F-6C3396ED3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Cryptorchidism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1336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Dr Nitin Sharma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M B </a:t>
            </a:r>
            <a:r>
              <a:rPr lang="en-IN" sz="2800" b="1" dirty="0" err="1" smtClean="0"/>
              <a:t>B</a:t>
            </a:r>
            <a:r>
              <a:rPr lang="en-IN" sz="2800" b="1" dirty="0" smtClean="0"/>
              <a:t> S(Gold medallist), M S(Gen Surgery),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M. Ch. (Paediatric Surgery)(Gold Medallist), AIIMS, New Delhi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FISPU, </a:t>
            </a:r>
            <a:r>
              <a:rPr lang="en-IN" sz="2800" b="1" dirty="0" smtClean="0"/>
              <a:t>FMAS</a:t>
            </a:r>
            <a:endParaRPr lang="en-US" sz="2800" b="1" dirty="0" smtClean="0"/>
          </a:p>
        </p:txBody>
      </p:sp>
      <p:pic>
        <p:nvPicPr>
          <p:cNvPr id="8196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0"/>
            <a:ext cx="8103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PEDIATRIC GERM CELL </a:t>
            </a:r>
            <a:r>
              <a:rPr lang="en-US" sz="4400" b="1" dirty="0" smtClean="0"/>
              <a:t>TUMOURS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BEP </a:t>
            </a:r>
            <a:r>
              <a:rPr lang="en-IN" dirty="0" err="1" smtClean="0"/>
              <a:t>Regiemn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Inj</a:t>
            </a:r>
            <a:r>
              <a:rPr lang="en-US" dirty="0" smtClean="0"/>
              <a:t>. </a:t>
            </a:r>
            <a:r>
              <a:rPr lang="en-US" dirty="0" err="1" smtClean="0"/>
              <a:t>Cis</a:t>
            </a:r>
            <a:r>
              <a:rPr lang="en-US" dirty="0" smtClean="0"/>
              <a:t>-platinum: 35 mg/m</a:t>
            </a:r>
            <a:r>
              <a:rPr lang="en-US" baseline="30000" dirty="0" smtClean="0"/>
              <a:t>2</a:t>
            </a:r>
            <a:r>
              <a:rPr lang="en-US" dirty="0" smtClean="0"/>
              <a:t>/day,  Day 1 to 3 (IV infusion over 1 hr.)  </a:t>
            </a:r>
          </a:p>
          <a:p>
            <a:r>
              <a:rPr lang="en-US" dirty="0" smtClean="0"/>
              <a:t>Inj</a:t>
            </a:r>
            <a:r>
              <a:rPr lang="en-US" dirty="0" smtClean="0"/>
              <a:t>. </a:t>
            </a:r>
            <a:r>
              <a:rPr lang="en-US" dirty="0" err="1" smtClean="0"/>
              <a:t>Etoposide</a:t>
            </a:r>
            <a:r>
              <a:rPr lang="en-US" dirty="0" smtClean="0"/>
              <a:t>(VP-16): 120 mg/m</a:t>
            </a:r>
            <a:r>
              <a:rPr lang="en-US" baseline="30000" dirty="0" smtClean="0"/>
              <a:t>2</a:t>
            </a:r>
            <a:r>
              <a:rPr lang="en-US" dirty="0" smtClean="0"/>
              <a:t>/day,  Day 1 to 3 (IV infusion over 1 hr</a:t>
            </a:r>
            <a:r>
              <a:rPr lang="en-US" dirty="0" smtClean="0"/>
              <a:t>.)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Inj</a:t>
            </a:r>
            <a:r>
              <a:rPr lang="en-US" dirty="0" smtClean="0"/>
              <a:t>. </a:t>
            </a:r>
            <a:r>
              <a:rPr lang="en-US" dirty="0" err="1" smtClean="0"/>
              <a:t>Bleomycin</a:t>
            </a:r>
            <a:r>
              <a:rPr lang="en-US" dirty="0" smtClean="0"/>
              <a:t>: 15 mg/m</a:t>
            </a:r>
            <a:r>
              <a:rPr lang="en-US" baseline="30000" dirty="0" smtClean="0"/>
              <a:t>2 </a:t>
            </a:r>
            <a:r>
              <a:rPr lang="en-US" dirty="0" smtClean="0"/>
              <a:t>Day 1 to 3 (IV infusion over 1 hr</a:t>
            </a:r>
            <a:r>
              <a:rPr lang="en-US" dirty="0" smtClean="0"/>
              <a:t>)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IV </a:t>
            </a:r>
            <a:r>
              <a:rPr lang="en-US" dirty="0" smtClean="0"/>
              <a:t>infusion(IVF): 125 </a:t>
            </a:r>
            <a:r>
              <a:rPr lang="en-US" dirty="0" err="1" smtClean="0"/>
              <a:t>mL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/hr, N/2 saline in 5% dextrose + 1mL/100mL </a:t>
            </a:r>
            <a:r>
              <a:rPr lang="en-US" dirty="0" smtClean="0"/>
              <a:t>KCL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BEP </a:t>
            </a:r>
            <a:r>
              <a:rPr lang="en-IN" dirty="0" err="1" smtClean="0"/>
              <a:t>Regiemn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Hematinics</a:t>
            </a:r>
            <a:r>
              <a:rPr lang="en-US" dirty="0" smtClean="0"/>
              <a:t> </a:t>
            </a:r>
            <a:r>
              <a:rPr lang="en-US" dirty="0" smtClean="0"/>
              <a:t>and multivitamin syrup</a:t>
            </a:r>
            <a:r>
              <a:rPr lang="en-US" dirty="0" smtClean="0"/>
              <a:t>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Syrup </a:t>
            </a:r>
            <a:r>
              <a:rPr lang="en-US" dirty="0" err="1" smtClean="0"/>
              <a:t>Septran</a:t>
            </a:r>
            <a:r>
              <a:rPr lang="en-US" dirty="0" smtClean="0"/>
              <a:t>: 5mg/kg of </a:t>
            </a:r>
            <a:r>
              <a:rPr lang="en-US" dirty="0" err="1" smtClean="0"/>
              <a:t>trimethopirm</a:t>
            </a:r>
            <a:r>
              <a:rPr lang="en-US" dirty="0" smtClean="0"/>
              <a:t>/day in two divided doses for three consecutive days every week for </a:t>
            </a:r>
            <a:r>
              <a:rPr lang="en-US" dirty="0" err="1" smtClean="0"/>
              <a:t>upto</a:t>
            </a:r>
            <a:r>
              <a:rPr lang="en-US" dirty="0" smtClean="0"/>
              <a:t> 6 months after completion of all therapy.</a:t>
            </a:r>
          </a:p>
          <a:p>
            <a:r>
              <a:rPr lang="en-US" dirty="0" smtClean="0"/>
              <a:t>DURATION </a:t>
            </a:r>
            <a:r>
              <a:rPr lang="en-US" dirty="0" smtClean="0"/>
              <a:t>: Cycles at 3 weekly interval (day 1- day1).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 smtClean="0"/>
              <a:t>of 3 courses for </a:t>
            </a:r>
            <a:r>
              <a:rPr lang="en-US" dirty="0" err="1" smtClean="0"/>
              <a:t>Gonadal</a:t>
            </a:r>
            <a:r>
              <a:rPr lang="en-US" dirty="0" smtClean="0"/>
              <a:t> and 6 for </a:t>
            </a:r>
            <a:r>
              <a:rPr lang="en-US" dirty="0" err="1" smtClean="0"/>
              <a:t>extragonadal</a:t>
            </a:r>
            <a:r>
              <a:rPr lang="en-US" dirty="0" smtClean="0"/>
              <a:t> (in these the last two courses omit </a:t>
            </a:r>
            <a:r>
              <a:rPr lang="en-US" dirty="0" err="1" smtClean="0"/>
              <a:t>Bleomycin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Sacrococcygeal</a:t>
            </a:r>
            <a:r>
              <a:rPr lang="en-US" b="1" dirty="0" smtClean="0"/>
              <a:t> </a:t>
            </a:r>
            <a:r>
              <a:rPr lang="en-US" b="1" dirty="0" err="1" smtClean="0"/>
              <a:t>teratomas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1:35,000 live births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common germ cell tumor in newborns and infants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patterns: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Large,predominantly</a:t>
            </a:r>
            <a:r>
              <a:rPr lang="en-US" dirty="0" smtClean="0">
                <a:solidFill>
                  <a:schemeClr val="bg1"/>
                </a:solidFill>
              </a:rPr>
              <a:t> external lesions[detected prenatally or at delivery]rarely malignant.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Older infants present with less apparent pelvic tumors with a very high rate of malignancy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31000" contrast="-32000"/>
          </a:blip>
          <a:srcRect/>
          <a:stretch>
            <a:fillRect/>
          </a:stretch>
        </p:blipFill>
        <p:spPr bwMode="auto">
          <a:xfrm>
            <a:off x="990600" y="1219200"/>
            <a:ext cx="799592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N152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2951" r="10417"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8195" name="Picture 5" descr="DSCN6938"/>
          <p:cNvPicPr>
            <a:picLocks noChangeAspect="1" noChangeArrowheads="1"/>
          </p:cNvPicPr>
          <p:nvPr/>
        </p:nvPicPr>
        <p:blipFill>
          <a:blip r:embed="rId3" cstate="print">
            <a:lum bright="36000" contrast="42000"/>
          </a:blip>
          <a:srcRect t="10417" r="3125" b="8333"/>
          <a:stretch>
            <a:fillRect/>
          </a:stretch>
        </p:blipFill>
        <p:spPr bwMode="auto">
          <a:xfrm>
            <a:off x="4500563" y="0"/>
            <a:ext cx="4643437" cy="3141663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692775" y="50800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197" name="Picture 4" descr="DSCN1527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l="2766" t="2734" r="4231" b="6683"/>
          <a:stretch>
            <a:fillRect/>
          </a:stretch>
        </p:blipFill>
        <p:spPr bwMode="auto">
          <a:xfrm>
            <a:off x="4643438" y="3284538"/>
            <a:ext cx="4356100" cy="32131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19200"/>
            <a:ext cx="87408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SACRO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230868"/>
            <a:ext cx="13067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TERATOMA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219200"/>
            <a:ext cx="14073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COCCYGEAL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1" y="2514600"/>
            <a:ext cx="7391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 A TUMOR MADE UP OF SEVERAL DIFFERENT TYPES OF TISSUE, SUCH AS HAIR, MUSCLE, OR BONE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5257800" y="16002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230868"/>
            <a:ext cx="13067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TERATOMA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514600"/>
            <a:ext cx="19049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SOLID OR CYSTIC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3276600" y="16002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3505200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MATURE OR IMMATURE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4191000" y="1676400"/>
            <a:ext cx="4572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utero</a:t>
            </a:r>
            <a:endParaRPr lang="en-US" dirty="0" smtClean="0"/>
          </a:p>
          <a:p>
            <a:r>
              <a:rPr lang="en-US" dirty="0" smtClean="0"/>
              <a:t>After birth </a:t>
            </a:r>
          </a:p>
          <a:p>
            <a:r>
              <a:rPr lang="en-US" dirty="0" smtClean="0"/>
              <a:t>At older ages</a:t>
            </a:r>
          </a:p>
          <a:p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1" name="Picture 1" descr="E:\medical college\classes\tertatoma\sct-whole-fetus-16x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2133600"/>
            <a:ext cx="555413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E:\medical college\classes\tertatoma\dsply-sct-illustration-canon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2676525"/>
            <a:ext cx="6743700" cy="4181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utero</a:t>
            </a:r>
            <a:endParaRPr lang="en-US" dirty="0" smtClean="0"/>
          </a:p>
          <a:p>
            <a:pPr lvl="1"/>
            <a:r>
              <a:rPr lang="en-US" dirty="0" err="1" smtClean="0"/>
              <a:t>Polyhydramnios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Shunting with high output cardiac failure,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Hydrops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recommendations*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Less than 28 weeks gestation </a:t>
            </a:r>
          </a:p>
          <a:p>
            <a:pPr lvl="1"/>
            <a:r>
              <a:rPr lang="en-US" dirty="0" smtClean="0"/>
              <a:t>fetal resection for high-output cardiac failure .</a:t>
            </a:r>
          </a:p>
          <a:p>
            <a:r>
              <a:rPr lang="en-US" dirty="0" smtClean="0"/>
              <a:t>Between 28 and 36 weeks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consideration of </a:t>
            </a:r>
            <a:r>
              <a:rPr lang="en-US" dirty="0" smtClean="0"/>
              <a:t>an ex </a:t>
            </a:r>
            <a:r>
              <a:rPr lang="en-US" dirty="0" err="1" smtClean="0"/>
              <a:t>utero</a:t>
            </a:r>
            <a:r>
              <a:rPr lang="en-US" dirty="0" smtClean="0"/>
              <a:t> </a:t>
            </a:r>
            <a:r>
              <a:rPr lang="en-US" dirty="0" err="1" smtClean="0"/>
              <a:t>intrapartum</a:t>
            </a:r>
            <a:r>
              <a:rPr lang="en-US" dirty="0" smtClean="0"/>
              <a:t> therapy (EXIT) procedure</a:t>
            </a:r>
          </a:p>
          <a:p>
            <a:r>
              <a:rPr lang="en-US" dirty="0" smtClean="0"/>
              <a:t>After 28 weeks  with active labor, maternal mirror syndrome or </a:t>
            </a:r>
            <a:r>
              <a:rPr lang="en-US" dirty="0" err="1" smtClean="0"/>
              <a:t>placentomegaly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Emergency Cesarean delivery is recommended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*</a:t>
            </a:r>
            <a:r>
              <a:rPr lang="en-US" sz="1700" i="1" dirty="0" err="1" smtClean="0"/>
              <a:t>Adzick</a:t>
            </a:r>
            <a:r>
              <a:rPr lang="en-US" sz="1700" i="1" dirty="0" smtClean="0"/>
              <a:t> NS, </a:t>
            </a:r>
            <a:r>
              <a:rPr lang="en-US" sz="1700" i="1" dirty="0" err="1" smtClean="0"/>
              <a:t>Crombleholme</a:t>
            </a:r>
            <a:r>
              <a:rPr lang="en-US" sz="1700" i="1" dirty="0" smtClean="0"/>
              <a:t> TM, Morgan MA, et al. A rapidly growing fetal </a:t>
            </a:r>
            <a:r>
              <a:rPr lang="en-US" sz="1700" i="1" dirty="0" err="1" smtClean="0"/>
              <a:t>teratoma</a:t>
            </a:r>
            <a:r>
              <a:rPr lang="en-US" sz="1700" i="1" dirty="0" smtClean="0"/>
              <a:t>. Lancet 1997;349:538-9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Older infant</a:t>
            </a:r>
          </a:p>
          <a:p>
            <a:pPr lvl="1"/>
            <a:r>
              <a:rPr lang="en-US" dirty="0" smtClean="0"/>
              <a:t> usually present with symptoms related to bladder or rectal displacement, often with very large pelvic masses.</a:t>
            </a:r>
          </a:p>
          <a:p>
            <a:r>
              <a:rPr lang="en-US" dirty="0" err="1" smtClean="0"/>
              <a:t>Currarino</a:t>
            </a:r>
            <a:r>
              <a:rPr lang="en-US" dirty="0" smtClean="0"/>
              <a:t> triad*-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ssociation </a:t>
            </a:r>
            <a:r>
              <a:rPr lang="en-US" dirty="0" smtClean="0"/>
              <a:t>of </a:t>
            </a:r>
            <a:r>
              <a:rPr lang="en-US" dirty="0" err="1" smtClean="0"/>
              <a:t>presacral</a:t>
            </a:r>
            <a:r>
              <a:rPr lang="en-US" dirty="0" smtClean="0"/>
              <a:t>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acral </a:t>
            </a:r>
            <a:r>
              <a:rPr lang="en-US" dirty="0" smtClean="0"/>
              <a:t>defects </a:t>
            </a:r>
          </a:p>
          <a:p>
            <a:pPr lvl="1"/>
            <a:r>
              <a:rPr lang="en-US" dirty="0" err="1" smtClean="0"/>
              <a:t>A</a:t>
            </a:r>
            <a:r>
              <a:rPr lang="en-US" dirty="0" err="1" smtClean="0"/>
              <a:t>utosomal</a:t>
            </a:r>
            <a:r>
              <a:rPr lang="en-US" dirty="0" smtClean="0"/>
              <a:t>-dominant </a:t>
            </a:r>
            <a:r>
              <a:rPr lang="en-US" dirty="0" smtClean="0"/>
              <a:t>condition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*</a:t>
            </a:r>
            <a:r>
              <a:rPr lang="en-US" sz="1900" i="1" dirty="0" smtClean="0"/>
              <a:t>Ashcraft KW, Holder TM. Hereditary </a:t>
            </a:r>
            <a:r>
              <a:rPr lang="en-US" sz="1900" i="1" dirty="0" err="1" smtClean="0"/>
              <a:t>presacral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teratoma</a:t>
            </a:r>
            <a:r>
              <a:rPr lang="en-US" sz="1900" i="1" dirty="0" smtClean="0"/>
              <a:t>. J </a:t>
            </a:r>
            <a:r>
              <a:rPr lang="en-US" sz="1900" i="1" dirty="0" err="1" smtClean="0"/>
              <a:t>Pediatr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1974;9:691-7.</a:t>
            </a:r>
            <a:endParaRPr lang="en-US" sz="1900" i="1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459" t="13421" r="4318" b="34555"/>
          <a:stretch>
            <a:fillRect/>
          </a:stretch>
        </p:blipFill>
        <p:spPr bwMode="auto">
          <a:xfrm>
            <a:off x="990600" y="14478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Ultrasound,</a:t>
            </a:r>
          </a:p>
          <a:p>
            <a:r>
              <a:rPr lang="en-US" dirty="0" smtClean="0"/>
              <a:t>computed tomography(CT)</a:t>
            </a:r>
          </a:p>
          <a:p>
            <a:r>
              <a:rPr lang="en-US" dirty="0" smtClean="0"/>
              <a:t>Magnetic resonance imaging (MRI)</a:t>
            </a:r>
          </a:p>
          <a:p>
            <a:r>
              <a:rPr lang="en-US" dirty="0" smtClean="0"/>
              <a:t>Evaluation of the chest for metastatic disease</a:t>
            </a:r>
          </a:p>
          <a:p>
            <a:r>
              <a:rPr lang="en-US" dirty="0" smtClean="0"/>
              <a:t>AFP levels*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 *</a:t>
            </a:r>
            <a:r>
              <a:rPr lang="en-US" sz="1600" i="1" dirty="0" err="1" smtClean="0"/>
              <a:t>Tsuchida</a:t>
            </a:r>
            <a:r>
              <a:rPr lang="en-US" sz="1600" i="1" dirty="0" smtClean="0"/>
              <a:t> Y, Endo Y, Saito S, et al. Evaluation of alpha-fetoprotein in early infancy. J </a:t>
            </a:r>
            <a:r>
              <a:rPr lang="en-US" sz="1600" i="1" dirty="0" err="1" smtClean="0"/>
              <a:t>Pediatr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1978;13:155-6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059" t="15153" r="17380" b="14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Malignancy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Greater in the less-apparent lesions (types III and IV) *</a:t>
            </a:r>
          </a:p>
          <a:p>
            <a:r>
              <a:rPr lang="en-US" dirty="0" smtClean="0"/>
              <a:t>&lt;2 months of age 7% girls and 10% boys malignant *</a:t>
            </a:r>
          </a:p>
          <a:p>
            <a:r>
              <a:rPr lang="en-US" dirty="0" smtClean="0"/>
              <a:t> &gt;2 months, 48% girls and 67% boys malignant *</a:t>
            </a:r>
          </a:p>
          <a:p>
            <a:r>
              <a:rPr lang="en-US" dirty="0" smtClean="0"/>
              <a:t>Malignancy rate in older infants up to 90% * *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* </a:t>
            </a:r>
            <a:r>
              <a:rPr lang="en-US" sz="1900" i="1" dirty="0" smtClean="0"/>
              <a:t>Altman RP, Randolph JG, Lilly JR. </a:t>
            </a:r>
            <a:r>
              <a:rPr lang="en-US" sz="1900" i="1" dirty="0" err="1" smtClean="0"/>
              <a:t>Sacrococcygeal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teratoma</a:t>
            </a:r>
            <a:r>
              <a:rPr lang="en-US" sz="1900" i="1" dirty="0" smtClean="0"/>
              <a:t>: American Academy of Pediatrics Surgical Section Survey –1973. J </a:t>
            </a:r>
            <a:r>
              <a:rPr lang="en-US" sz="1900" i="1" dirty="0" err="1" smtClean="0"/>
              <a:t>Pediatr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1974;9:389-98</a:t>
            </a:r>
          </a:p>
          <a:p>
            <a:pPr>
              <a:buNone/>
            </a:pPr>
            <a:r>
              <a:rPr lang="en-US" sz="2000" dirty="0" smtClean="0"/>
              <a:t>* * </a:t>
            </a:r>
            <a:r>
              <a:rPr lang="en-US" sz="1900" i="1" dirty="0" err="1" smtClean="0"/>
              <a:t>Rescorla</a:t>
            </a:r>
            <a:r>
              <a:rPr lang="en-US" sz="1900" i="1" dirty="0" smtClean="0"/>
              <a:t> FJ, </a:t>
            </a:r>
            <a:r>
              <a:rPr lang="en-US" sz="1900" i="1" dirty="0" err="1" smtClean="0"/>
              <a:t>Sawin</a:t>
            </a:r>
            <a:r>
              <a:rPr lang="en-US" sz="1900" i="1" dirty="0" smtClean="0"/>
              <a:t> RS, </a:t>
            </a:r>
            <a:r>
              <a:rPr lang="en-US" sz="1900" i="1" dirty="0" err="1" smtClean="0"/>
              <a:t>Coran</a:t>
            </a:r>
            <a:r>
              <a:rPr lang="en-US" sz="1900" i="1" dirty="0" smtClean="0"/>
              <a:t> AG, et al. Long-term outcome for infants and children with </a:t>
            </a:r>
            <a:r>
              <a:rPr lang="en-US" sz="1900" i="1" dirty="0" err="1" smtClean="0"/>
              <a:t>sacrococcygeal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teratoma</a:t>
            </a:r>
            <a:r>
              <a:rPr lang="en-US" sz="1900" i="1" dirty="0" smtClean="0"/>
              <a:t>: A report from the children’s Cancer Group. J </a:t>
            </a:r>
            <a:r>
              <a:rPr lang="en-US" sz="1900" i="1" dirty="0" err="1" smtClean="0"/>
              <a:t>Pediatr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1998;33:171-6</a:t>
            </a:r>
            <a:r>
              <a:rPr lang="en-US" dirty="0" smtClean="0"/>
              <a:t>.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Surgical management and outcome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4716" t="11795" r="22608" b="3666"/>
          <a:stretch>
            <a:fillRect/>
          </a:stretch>
        </p:blipFill>
        <p:spPr bwMode="auto">
          <a:xfrm>
            <a:off x="990599" y="1371600"/>
            <a:ext cx="45720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91200" y="1371600"/>
            <a:ext cx="304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-Prone position</a:t>
            </a:r>
          </a:p>
          <a:p>
            <a:r>
              <a:rPr lang="en-US" sz="3200" dirty="0" smtClean="0"/>
              <a:t>-V shaped incision</a:t>
            </a:r>
          </a:p>
          <a:p>
            <a:r>
              <a:rPr lang="en-US" sz="3200" dirty="0" smtClean="0"/>
              <a:t>-Removal of the coccyx *</a:t>
            </a:r>
          </a:p>
          <a:p>
            <a:r>
              <a:rPr lang="en-US" sz="3200" dirty="0" smtClean="0"/>
              <a:t>-Ligation of the middle sacral artery</a:t>
            </a:r>
          </a:p>
          <a:p>
            <a:r>
              <a:rPr lang="en-US" sz="3200" dirty="0" smtClean="0"/>
              <a:t>-A buttocks-contouring closure * *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medical college\classes\tertatoma\fg03_6137.jpg"/>
          <p:cNvPicPr>
            <a:picLocks noChangeAspect="1" noChangeArrowheads="1"/>
          </p:cNvPicPr>
          <p:nvPr/>
        </p:nvPicPr>
        <p:blipFill>
          <a:blip r:embed="rId2"/>
          <a:srcRect l="48887" t="781"/>
          <a:stretch>
            <a:fillRect/>
          </a:stretch>
        </p:blipFill>
        <p:spPr bwMode="auto">
          <a:xfrm>
            <a:off x="5645150" y="1524000"/>
            <a:ext cx="3498850" cy="322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Surgical management and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Prone position</a:t>
            </a:r>
          </a:p>
          <a:p>
            <a:r>
              <a:rPr lang="en-US" dirty="0" smtClean="0"/>
              <a:t>V shaped incision</a:t>
            </a:r>
          </a:p>
          <a:p>
            <a:r>
              <a:rPr lang="en-US" dirty="0" smtClean="0"/>
              <a:t>Removal of the coccyx *</a:t>
            </a:r>
          </a:p>
          <a:p>
            <a:r>
              <a:rPr lang="en-US" dirty="0" smtClean="0"/>
              <a:t>Ligation of the middle sacral artery</a:t>
            </a:r>
          </a:p>
          <a:p>
            <a:r>
              <a:rPr lang="en-US" dirty="0" smtClean="0"/>
              <a:t>A buttocks-contouring closure * *</a:t>
            </a:r>
            <a:r>
              <a:rPr lang="en-US" sz="2000" dirty="0" smtClean="0"/>
              <a:t> </a:t>
            </a:r>
          </a:p>
          <a:p>
            <a:endParaRPr lang="en-US" sz="2000" i="1" dirty="0" smtClean="0"/>
          </a:p>
          <a:p>
            <a:pPr>
              <a:buNone/>
            </a:pPr>
            <a:endParaRPr lang="en-US" sz="1900" i="1" dirty="0" smtClean="0"/>
          </a:p>
          <a:p>
            <a:pPr>
              <a:buNone/>
            </a:pPr>
            <a:r>
              <a:rPr lang="en-US" sz="2000" dirty="0" smtClean="0"/>
              <a:t> * </a:t>
            </a:r>
            <a:r>
              <a:rPr lang="en-US" sz="1900" i="1" dirty="0" smtClean="0"/>
              <a:t>Gross RW, </a:t>
            </a:r>
            <a:r>
              <a:rPr lang="en-US" sz="1900" i="1" dirty="0" err="1" smtClean="0"/>
              <a:t>Clatworthy</a:t>
            </a:r>
            <a:r>
              <a:rPr lang="en-US" sz="1900" i="1" dirty="0" smtClean="0"/>
              <a:t> HW, Meeker IA. </a:t>
            </a:r>
            <a:r>
              <a:rPr lang="en-US" sz="1900" i="1" dirty="0" err="1" smtClean="0"/>
              <a:t>Sacrococcygeal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teratoma</a:t>
            </a:r>
            <a:r>
              <a:rPr lang="en-US" sz="1900" i="1" dirty="0" smtClean="0"/>
              <a:t> in infants and children: A report of 40 cases.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Gynecol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Obstet</a:t>
            </a:r>
            <a:r>
              <a:rPr lang="en-US" sz="1900" i="1" dirty="0" smtClean="0"/>
              <a:t> 1951;92:341-54.</a:t>
            </a:r>
          </a:p>
          <a:p>
            <a:pPr>
              <a:buNone/>
            </a:pPr>
            <a:r>
              <a:rPr lang="en-US" sz="2000" dirty="0" smtClean="0"/>
              <a:t> * * </a:t>
            </a:r>
            <a:r>
              <a:rPr lang="en-US" sz="1900" i="1" dirty="0" smtClean="0"/>
              <a:t>Fishman SJ, Jennings RW, Johnson SM, et al. Contouring buttock reconstruction after </a:t>
            </a:r>
            <a:r>
              <a:rPr lang="en-US" sz="1900" i="1" dirty="0" err="1" smtClean="0"/>
              <a:t>sacrococcygeal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teratoma</a:t>
            </a:r>
            <a:r>
              <a:rPr lang="en-US" sz="1900" i="1" dirty="0" smtClean="0"/>
              <a:t> resection. J </a:t>
            </a:r>
            <a:r>
              <a:rPr lang="en-US" sz="1900" i="1" dirty="0" err="1" smtClean="0"/>
              <a:t>Pediatr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2004;39:439-41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CCG/POG intergroup</a:t>
            </a:r>
            <a:br>
              <a:rPr lang="en-US" dirty="0" smtClean="0"/>
            </a:br>
            <a:r>
              <a:rPr lang="en-US" dirty="0" smtClean="0"/>
              <a:t>study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74 infants with malignant </a:t>
            </a:r>
            <a:r>
              <a:rPr lang="en-US" sz="4200" dirty="0" err="1" smtClean="0"/>
              <a:t>sacrococcygeal</a:t>
            </a:r>
            <a:r>
              <a:rPr lang="en-US" sz="4200" dirty="0" smtClean="0"/>
              <a:t> tumors (all yolk sac histology), [[62 girls and 12 boys] (median age 21 months)]</a:t>
            </a:r>
          </a:p>
          <a:p>
            <a:r>
              <a:rPr lang="en-US" sz="4200" dirty="0" smtClean="0"/>
              <a:t>59% presented with metastatic disease</a:t>
            </a:r>
          </a:p>
          <a:p>
            <a:r>
              <a:rPr lang="en-US" sz="4200" dirty="0" smtClean="0"/>
              <a:t>29  had initial resection, and 45 had biopsy and </a:t>
            </a:r>
            <a:r>
              <a:rPr lang="en-US" sz="4200" dirty="0" err="1" smtClean="0"/>
              <a:t>neoadjuvant</a:t>
            </a:r>
            <a:r>
              <a:rPr lang="en-US" sz="4200" dirty="0" smtClean="0"/>
              <a:t> chemotherapy</a:t>
            </a:r>
          </a:p>
          <a:p>
            <a:r>
              <a:rPr lang="en-US" sz="4200" dirty="0" smtClean="0"/>
              <a:t>All infants and children chemotherapy with PEB </a:t>
            </a:r>
          </a:p>
          <a:p>
            <a:r>
              <a:rPr lang="en-US" sz="4200" dirty="0" smtClean="0"/>
              <a:t>overall 4-year event-free survival (EFS) was 84+/-  6% and overall survival (OS) 90+/-4% with no difference between timing of resection or presence of metastatic disease</a:t>
            </a:r>
          </a:p>
          <a:p>
            <a:r>
              <a:rPr lang="en-US" sz="4200" b="1" dirty="0" smtClean="0"/>
              <a:t>This evidence provides strong support to the principle of avoiding initial resection with the sacrifice of vital structures and instead initial using biopsy and </a:t>
            </a:r>
            <a:r>
              <a:rPr lang="en-US" sz="4200" b="1" dirty="0" err="1" smtClean="0"/>
              <a:t>neoadjuvant</a:t>
            </a:r>
            <a:r>
              <a:rPr lang="en-US" sz="4200" b="1" dirty="0" smtClean="0"/>
              <a:t> therapy followed by resection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* </a:t>
            </a:r>
            <a:r>
              <a:rPr lang="en-US" sz="2600" i="1" dirty="0" err="1" smtClean="0"/>
              <a:t>Rescorla</a:t>
            </a:r>
            <a:r>
              <a:rPr lang="en-US" sz="2600" i="1" dirty="0" smtClean="0"/>
              <a:t> F, </a:t>
            </a:r>
            <a:r>
              <a:rPr lang="en-US" sz="2600" i="1" dirty="0" err="1" smtClean="0"/>
              <a:t>Billmire</a:t>
            </a:r>
            <a:r>
              <a:rPr lang="en-US" sz="2600" i="1" dirty="0" smtClean="0"/>
              <a:t> D, </a:t>
            </a:r>
            <a:r>
              <a:rPr lang="en-US" sz="2600" i="1" dirty="0" err="1" smtClean="0"/>
              <a:t>Stolar</a:t>
            </a:r>
            <a:r>
              <a:rPr lang="en-US" sz="2600" i="1" dirty="0" smtClean="0"/>
              <a:t> C, et al. The effect of </a:t>
            </a:r>
            <a:r>
              <a:rPr lang="en-US" sz="2600" i="1" dirty="0" err="1" smtClean="0"/>
              <a:t>cisplatin</a:t>
            </a:r>
            <a:r>
              <a:rPr lang="en-US" sz="2600" i="1" dirty="0" smtClean="0"/>
              <a:t> dose and surgical resection in children with malignant germ cell tumors at the </a:t>
            </a:r>
            <a:r>
              <a:rPr lang="en-US" sz="2600" i="1" dirty="0" err="1" smtClean="0"/>
              <a:t>sacrococcygeal</a:t>
            </a:r>
            <a:r>
              <a:rPr lang="en-US" sz="2600" i="1" dirty="0" smtClean="0"/>
              <a:t> region: A pediatric intergroup trial (POG 9049/CCG </a:t>
            </a:r>
            <a:r>
              <a:rPr lang="pt-BR" sz="2600" i="1" dirty="0" smtClean="0"/>
              <a:t>8882). J Pediatr Surg 2001;36:12-7</a:t>
            </a:r>
            <a:r>
              <a:rPr lang="pt-BR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</a:t>
            </a:r>
            <a:r>
              <a:rPr lang="en-US" dirty="0" smtClean="0"/>
              <a:t>tumors(SCT) 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neonatal tumors are mature or immature </a:t>
            </a:r>
            <a:r>
              <a:rPr lang="en-US" dirty="0" err="1" smtClean="0"/>
              <a:t>teratomas</a:t>
            </a:r>
            <a:r>
              <a:rPr lang="en-US" dirty="0" smtClean="0"/>
              <a:t> are treated with surgery and observation.</a:t>
            </a:r>
          </a:p>
          <a:p>
            <a:r>
              <a:rPr lang="en-US" dirty="0" smtClean="0"/>
              <a:t>Follow-up should include serial AFP levels every 2-3 months to ensure return to normal by 9 months and rectal examination every 3 months until age 3 years to evaluate for recurrence. </a:t>
            </a:r>
          </a:p>
          <a:p>
            <a:r>
              <a:rPr lang="en-US" dirty="0" smtClean="0"/>
              <a:t>Recurrent tumors are observed in 10%-20% of initially benign tumors and 50% of these are malignant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      * </a:t>
            </a:r>
            <a:r>
              <a:rPr lang="en-US" sz="1900" i="1" dirty="0" err="1" smtClean="0"/>
              <a:t>Bilik</a:t>
            </a:r>
            <a:r>
              <a:rPr lang="en-US" sz="1900" i="1" dirty="0" smtClean="0"/>
              <a:t> R, </a:t>
            </a:r>
            <a:r>
              <a:rPr lang="en-US" sz="1900" i="1" dirty="0" err="1" smtClean="0"/>
              <a:t>Shandling</a:t>
            </a:r>
            <a:r>
              <a:rPr lang="en-US" sz="1900" i="1" dirty="0" smtClean="0"/>
              <a:t> B, Pope M, et al. Malignant benign neonatal </a:t>
            </a:r>
            <a:r>
              <a:rPr lang="pt-BR" sz="1900" i="1" dirty="0" smtClean="0"/>
              <a:t>sacrococcygeal teratoma. J Pediatr Surg 1993;28:1158-60</a:t>
            </a:r>
            <a:r>
              <a:rPr lang="pt-BR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 err="1" smtClean="0"/>
              <a:t>sequelae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Neuropathic bladder or bowel abnormalities, have been observed in 11%-41% of survivors *</a:t>
            </a:r>
          </a:p>
          <a:p>
            <a:r>
              <a:rPr lang="en-US" dirty="0" smtClean="0"/>
              <a:t>Poor quality of life * * </a:t>
            </a:r>
          </a:p>
          <a:p>
            <a:pPr lvl="1"/>
            <a:r>
              <a:rPr lang="en-US" dirty="0" smtClean="0"/>
              <a:t>9% of the children had involuntary bowel movements, </a:t>
            </a:r>
          </a:p>
          <a:p>
            <a:pPr lvl="1"/>
            <a:r>
              <a:rPr lang="en-US" dirty="0" smtClean="0"/>
              <a:t>13% soiling</a:t>
            </a:r>
          </a:p>
          <a:p>
            <a:pPr lvl="1"/>
            <a:r>
              <a:rPr lang="en-US" dirty="0" smtClean="0"/>
              <a:t> 16% constipation</a:t>
            </a:r>
          </a:p>
          <a:p>
            <a:pPr lvl="1"/>
            <a:r>
              <a:rPr lang="en-US" dirty="0" smtClean="0"/>
              <a:t> 30% lack of urinary control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1800" dirty="0" smtClean="0"/>
              <a:t> * </a:t>
            </a:r>
            <a:r>
              <a:rPr lang="en-US" sz="1700" i="1" dirty="0" smtClean="0"/>
              <a:t>Mann JR, Gray ES, Thornton C, et al. Mature and immature </a:t>
            </a:r>
            <a:r>
              <a:rPr lang="en-US" sz="1700" i="1" dirty="0" err="1" smtClean="0"/>
              <a:t>extracranial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teratomas</a:t>
            </a:r>
            <a:r>
              <a:rPr lang="en-US" sz="1700" i="1" dirty="0" smtClean="0"/>
              <a:t> in children: The UK children’s Cancer Study Group experience. J </a:t>
            </a:r>
            <a:r>
              <a:rPr lang="en-US" sz="1700" i="1" dirty="0" err="1" smtClean="0"/>
              <a:t>Clin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Oncol</a:t>
            </a:r>
            <a:r>
              <a:rPr lang="en-US" sz="1700" i="1" dirty="0" smtClean="0"/>
              <a:t> 2008;26:3590-7.</a:t>
            </a:r>
          </a:p>
          <a:p>
            <a:pPr>
              <a:buNone/>
            </a:pPr>
            <a:r>
              <a:rPr lang="en-US" sz="1800" dirty="0" smtClean="0"/>
              <a:t> * * </a:t>
            </a:r>
            <a:r>
              <a:rPr lang="nl-NL" sz="1700" i="1" dirty="0" smtClean="0"/>
              <a:t>Derikx JP, De Backer A, van de Schoot L, et al. Long-term functional </a:t>
            </a:r>
            <a:r>
              <a:rPr lang="en-US" sz="1700" i="1" dirty="0" err="1" smtClean="0"/>
              <a:t>sequelae</a:t>
            </a:r>
            <a:r>
              <a:rPr lang="en-US" sz="1700" i="1" dirty="0" smtClean="0"/>
              <a:t> of </a:t>
            </a:r>
            <a:r>
              <a:rPr lang="en-US" sz="1700" i="1" dirty="0" err="1" smtClean="0"/>
              <a:t>sacrococcygeal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teratoma</a:t>
            </a:r>
            <a:r>
              <a:rPr lang="en-US" sz="1700" i="1" dirty="0" smtClean="0"/>
              <a:t>: A national study in the Netherlands. J </a:t>
            </a:r>
            <a:r>
              <a:rPr lang="en-US" sz="1700" i="1" dirty="0" err="1" smtClean="0"/>
              <a:t>Pediatr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Surg</a:t>
            </a:r>
            <a:r>
              <a:rPr lang="en-US" sz="1700" i="1" dirty="0" smtClean="0"/>
              <a:t> 2007;42:1122-6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Mediastinal</a:t>
            </a:r>
            <a:r>
              <a:rPr lang="en-US" b="1" dirty="0" smtClean="0"/>
              <a:t> germ cell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located in the anterior </a:t>
            </a:r>
            <a:r>
              <a:rPr lang="en-US" dirty="0" err="1" smtClean="0"/>
              <a:t>mediastinum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Symptoms-</a:t>
            </a:r>
          </a:p>
          <a:p>
            <a:pPr lvl="1"/>
            <a:r>
              <a:rPr lang="en-US" dirty="0" smtClean="0"/>
              <a:t> respiratory distress </a:t>
            </a:r>
          </a:p>
          <a:p>
            <a:r>
              <a:rPr lang="en-US" dirty="0" smtClean="0"/>
              <a:t> in adolescence </a:t>
            </a:r>
          </a:p>
          <a:p>
            <a:pPr lvl="1"/>
            <a:r>
              <a:rPr lang="en-US" dirty="0" smtClean="0"/>
              <a:t> chest pain, </a:t>
            </a:r>
          </a:p>
          <a:p>
            <a:pPr lvl="1"/>
            <a:r>
              <a:rPr lang="en-US" dirty="0" smtClean="0"/>
              <a:t>Precocious puberty </a:t>
            </a:r>
          </a:p>
          <a:p>
            <a:pPr lvl="1"/>
            <a:r>
              <a:rPr lang="en-US" dirty="0" smtClean="0"/>
              <a:t> facial fullness </a:t>
            </a:r>
          </a:p>
          <a:p>
            <a:pPr lvl="1"/>
            <a:r>
              <a:rPr lang="en-US" dirty="0" smtClean="0"/>
              <a:t> vascular congestion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yolk sac is the predominant histology in girls as well as younger boys, </a:t>
            </a:r>
          </a:p>
          <a:p>
            <a:r>
              <a:rPr lang="en-US" dirty="0" smtClean="0"/>
              <a:t>whereas older boys had mixed histology in over 50%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      * </a:t>
            </a:r>
            <a:r>
              <a:rPr lang="en-US" sz="1600" i="1" dirty="0" err="1" smtClean="0"/>
              <a:t>Billmire</a:t>
            </a:r>
            <a:r>
              <a:rPr lang="en-US" sz="1600" i="1" dirty="0" smtClean="0"/>
              <a:t> D, </a:t>
            </a:r>
            <a:r>
              <a:rPr lang="en-US" sz="1600" i="1" dirty="0" err="1" smtClean="0"/>
              <a:t>Vinocur</a:t>
            </a:r>
            <a:r>
              <a:rPr lang="en-US" sz="1600" i="1" dirty="0" smtClean="0"/>
              <a:t> C, </a:t>
            </a:r>
            <a:r>
              <a:rPr lang="en-US" sz="1600" i="1" dirty="0" err="1" smtClean="0"/>
              <a:t>Rescorla</a:t>
            </a:r>
            <a:r>
              <a:rPr lang="en-US" sz="1600" i="1" dirty="0" smtClean="0"/>
              <a:t> F, et al. Malignant </a:t>
            </a:r>
            <a:r>
              <a:rPr lang="en-US" sz="1600" i="1" dirty="0" err="1" smtClean="0"/>
              <a:t>mediastinal</a:t>
            </a:r>
            <a:r>
              <a:rPr lang="en-US" sz="1600" i="1" dirty="0" smtClean="0"/>
              <a:t> germ cell tumors: An intergroup study. J </a:t>
            </a:r>
            <a:r>
              <a:rPr lang="en-US" sz="1600" i="1" dirty="0" err="1" smtClean="0"/>
              <a:t>Pediatr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2001;36:18-24.</a:t>
            </a:r>
            <a:endParaRPr lang="en-US" sz="1600" i="1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0" y="762000"/>
            <a:ext cx="23358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GERM CELL TUMOURS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661" y="2057400"/>
            <a:ext cx="12185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GONADAL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65910" y="2057400"/>
            <a:ext cx="19398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EXTRA GONADAL</a:t>
            </a:r>
            <a:endParaRPr lang="en-US" b="1" dirty="0"/>
          </a:p>
        </p:txBody>
      </p:sp>
      <p:sp>
        <p:nvSpPr>
          <p:cNvPr id="5" name="Bent Arrow 4"/>
          <p:cNvSpPr/>
          <p:nvPr/>
        </p:nvSpPr>
        <p:spPr>
          <a:xfrm rot="5400000">
            <a:off x="5905500" y="342900"/>
            <a:ext cx="1143000" cy="2133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5400000" flipV="1">
            <a:off x="1524000" y="457200"/>
            <a:ext cx="1143000" cy="1905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1358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TESTICULAR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048000"/>
            <a:ext cx="11467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OVARIAN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886200"/>
            <a:ext cx="4576637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b="1" dirty="0" smtClean="0"/>
              <a:t>SACROCOCCYGEAL TERATOMAS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MEDIASTINAL GERM CELL TUMORS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ABDOMINAL AND RETROPERITONEAL</a:t>
            </a:r>
            <a:br>
              <a:rPr lang="en-US" b="1" dirty="0" smtClean="0"/>
            </a:br>
            <a:r>
              <a:rPr lang="en-US" b="1" dirty="0" smtClean="0"/>
              <a:t>GERM CELL TUMOR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GENITAL GERM CELL TUMORS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CERVICOFACIAL TERATOMAS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/>
              <a:t>GASTRIC TERATOMAS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7086600" y="2438400"/>
            <a:ext cx="484632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38200" y="2438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 rot="5400000">
            <a:off x="2057400" y="1981200"/>
            <a:ext cx="9144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Anesthetic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Airway compression</a:t>
            </a:r>
          </a:p>
          <a:p>
            <a:r>
              <a:rPr lang="en-US" dirty="0" smtClean="0"/>
              <a:t>Respiratory compromise with induction of anesthesia if the trachea is compressed by one third of the cross sectional area. *</a:t>
            </a:r>
          </a:p>
          <a:p>
            <a:r>
              <a:rPr lang="en-US" dirty="0" smtClean="0"/>
              <a:t>General anesthesia was well tolerated if both the tracheal area and peak expiratory flow rate were greater than 50% of predicted * *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* </a:t>
            </a:r>
            <a:r>
              <a:rPr lang="en-US" sz="2300" i="1" dirty="0" err="1" smtClean="0"/>
              <a:t>Azizkhan</a:t>
            </a:r>
            <a:r>
              <a:rPr lang="en-US" sz="2300" i="1" dirty="0" smtClean="0"/>
              <a:t> RG, Dudgeon DL, Buck JR, et al. Life-threatening airway obstruction as a complication to the management of </a:t>
            </a:r>
            <a:r>
              <a:rPr lang="en-US" sz="2300" i="1" dirty="0" err="1" smtClean="0"/>
              <a:t>mediastinal</a:t>
            </a:r>
            <a:r>
              <a:rPr lang="en-US" sz="2300" i="1" dirty="0" smtClean="0"/>
              <a:t> masses in children. J </a:t>
            </a:r>
            <a:r>
              <a:rPr lang="en-US" sz="2300" i="1" dirty="0" err="1" smtClean="0"/>
              <a:t>Pediatr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Surg</a:t>
            </a:r>
            <a:r>
              <a:rPr lang="en-US" sz="2300" i="1" dirty="0" smtClean="0"/>
              <a:t> 1985;20:816-22</a:t>
            </a:r>
          </a:p>
          <a:p>
            <a:pPr>
              <a:buNone/>
            </a:pPr>
            <a:r>
              <a:rPr lang="en-US" sz="2000" dirty="0" smtClean="0"/>
              <a:t> * * </a:t>
            </a:r>
            <a:r>
              <a:rPr lang="en-US" sz="2300" i="1" dirty="0" err="1" smtClean="0"/>
              <a:t>Shamberger</a:t>
            </a:r>
            <a:r>
              <a:rPr lang="en-US" sz="2300" i="1" dirty="0" smtClean="0"/>
              <a:t> RC, </a:t>
            </a:r>
            <a:r>
              <a:rPr lang="en-US" sz="2300" i="1" dirty="0" err="1" smtClean="0"/>
              <a:t>Holzman</a:t>
            </a:r>
            <a:r>
              <a:rPr lang="en-US" sz="2300" i="1" dirty="0" smtClean="0"/>
              <a:t> RS, </a:t>
            </a:r>
            <a:r>
              <a:rPr lang="en-US" sz="2300" i="1" dirty="0" err="1" smtClean="0"/>
              <a:t>Griscom</a:t>
            </a:r>
            <a:r>
              <a:rPr lang="en-US" sz="2300" i="1" dirty="0" smtClean="0"/>
              <a:t> NT, et al. CT </a:t>
            </a:r>
            <a:r>
              <a:rPr lang="en-US" sz="2300" i="1" dirty="0" err="1" smtClean="0"/>
              <a:t>quantitation</a:t>
            </a:r>
            <a:r>
              <a:rPr lang="en-US" sz="2300" i="1" dirty="0" smtClean="0"/>
              <a:t> of tracheal cross-sectional area as a guide to the surgical and  anesthetic management of children with anterior </a:t>
            </a:r>
            <a:r>
              <a:rPr lang="en-US" sz="2300" i="1" dirty="0" err="1" smtClean="0"/>
              <a:t>mediastinal</a:t>
            </a:r>
            <a:r>
              <a:rPr lang="en-US" sz="2300" i="1" dirty="0" smtClean="0"/>
              <a:t> masses. J </a:t>
            </a:r>
            <a:r>
              <a:rPr lang="en-US" sz="2300" i="1" dirty="0" err="1" smtClean="0"/>
              <a:t>Pediatr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Surg</a:t>
            </a:r>
            <a:r>
              <a:rPr lang="en-US" sz="2300" i="1" dirty="0" smtClean="0"/>
              <a:t> 1991;26:138-43</a:t>
            </a:r>
            <a:endParaRPr lang="en-US" sz="2300" i="1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and overall survival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overall survival was 71%, which is lower than the other </a:t>
            </a:r>
            <a:r>
              <a:rPr lang="en-US" dirty="0" err="1" smtClean="0"/>
              <a:t>extragonadal</a:t>
            </a:r>
            <a:r>
              <a:rPr lang="en-US" dirty="0" smtClean="0"/>
              <a:t> sites</a:t>
            </a:r>
          </a:p>
          <a:p>
            <a:r>
              <a:rPr lang="en-US" dirty="0" smtClean="0"/>
              <a:t>38 children, 14 were amenable to initial resection </a:t>
            </a:r>
          </a:p>
          <a:p>
            <a:r>
              <a:rPr lang="en-US" dirty="0" smtClean="0"/>
              <a:t> Remainder underwent biopsy, followed by </a:t>
            </a:r>
            <a:r>
              <a:rPr lang="en-US" dirty="0" err="1" smtClean="0"/>
              <a:t>neoadjuvant</a:t>
            </a:r>
            <a:r>
              <a:rPr lang="en-US" dirty="0" smtClean="0"/>
              <a:t> therapy. </a:t>
            </a:r>
          </a:p>
          <a:p>
            <a:r>
              <a:rPr lang="en-US" dirty="0" smtClean="0"/>
              <a:t>The mass was reduced by 57% in two-thirds and stable or increased in the other third.</a:t>
            </a:r>
          </a:p>
          <a:p>
            <a:r>
              <a:rPr lang="en-US" dirty="0" smtClean="0"/>
              <a:t> Median </a:t>
            </a:r>
            <a:r>
              <a:rPr lang="en-US" dirty="0" err="1" smtClean="0"/>
              <a:t>sternotomy</a:t>
            </a:r>
            <a:r>
              <a:rPr lang="en-US" dirty="0" smtClean="0"/>
              <a:t> and </a:t>
            </a:r>
            <a:r>
              <a:rPr lang="en-US" dirty="0" err="1" smtClean="0"/>
              <a:t>thoracotomy</a:t>
            </a:r>
            <a:r>
              <a:rPr lang="en-US" dirty="0" smtClean="0"/>
              <a:t> were both used for resection. </a:t>
            </a:r>
          </a:p>
          <a:p>
            <a:r>
              <a:rPr lang="en-US" b="1" dirty="0" smtClean="0"/>
              <a:t>Post chemotherapy residual disease must be </a:t>
            </a:r>
            <a:r>
              <a:rPr lang="en-US" b="1" dirty="0" err="1" smtClean="0"/>
              <a:t>resected</a:t>
            </a:r>
            <a:r>
              <a:rPr lang="en-US" b="1" dirty="0" smtClean="0"/>
              <a:t> as persistent germ cell tumor may be present, even if markers are normal as mixed histology tumors are common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 * </a:t>
            </a:r>
            <a:r>
              <a:rPr lang="en-US" sz="2300" i="1" dirty="0" err="1" smtClean="0"/>
              <a:t>Billmire</a:t>
            </a:r>
            <a:r>
              <a:rPr lang="en-US" sz="2300" i="1" dirty="0" smtClean="0"/>
              <a:t> D, </a:t>
            </a:r>
            <a:r>
              <a:rPr lang="en-US" sz="2300" i="1" dirty="0" err="1" smtClean="0"/>
              <a:t>Vinocur</a:t>
            </a:r>
            <a:r>
              <a:rPr lang="en-US" sz="2300" i="1" dirty="0" smtClean="0"/>
              <a:t> C, </a:t>
            </a:r>
            <a:r>
              <a:rPr lang="en-US" sz="2300" i="1" dirty="0" err="1" smtClean="0"/>
              <a:t>Rescorla</a:t>
            </a:r>
            <a:r>
              <a:rPr lang="en-US" sz="2300" i="1" dirty="0" smtClean="0"/>
              <a:t> F, et al. Malignant </a:t>
            </a:r>
            <a:r>
              <a:rPr lang="en-US" sz="2300" i="1" dirty="0" err="1" smtClean="0"/>
              <a:t>mediastinal</a:t>
            </a:r>
            <a:r>
              <a:rPr lang="en-US" sz="2300" i="1" dirty="0" smtClean="0"/>
              <a:t> germ cell tumors: An intergroup study. J </a:t>
            </a:r>
            <a:r>
              <a:rPr lang="en-US" sz="2300" i="1" dirty="0" err="1" smtClean="0"/>
              <a:t>Pediatr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Surg</a:t>
            </a:r>
            <a:r>
              <a:rPr lang="en-US" sz="2300" i="1" dirty="0" smtClean="0"/>
              <a:t> 2001;36:18-24</a:t>
            </a:r>
            <a:endParaRPr lang="en-US" sz="2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Abdominal and retroperitoneal</a:t>
            </a:r>
            <a:br>
              <a:rPr lang="en-US" b="1" dirty="0" smtClean="0"/>
            </a:br>
            <a:r>
              <a:rPr lang="en-US" b="1" dirty="0" smtClean="0"/>
              <a:t>germ cell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 in infancy with * </a:t>
            </a:r>
          </a:p>
          <a:p>
            <a:pPr lvl="1"/>
            <a:r>
              <a:rPr lang="en-US" dirty="0" smtClean="0"/>
              <a:t>a mass </a:t>
            </a:r>
          </a:p>
          <a:p>
            <a:pPr lvl="1"/>
            <a:r>
              <a:rPr lang="en-US" dirty="0" smtClean="0"/>
              <a:t>pain as the common symptoms</a:t>
            </a:r>
          </a:p>
          <a:p>
            <a:pPr lvl="1"/>
            <a:r>
              <a:rPr lang="en-US" dirty="0" smtClean="0"/>
              <a:t> weight loss, </a:t>
            </a:r>
          </a:p>
          <a:p>
            <a:pPr lvl="1"/>
            <a:r>
              <a:rPr lang="en-US" dirty="0" smtClean="0"/>
              <a:t>constipation</a:t>
            </a:r>
          </a:p>
          <a:p>
            <a:pPr lvl="1"/>
            <a:r>
              <a:rPr lang="en-US" dirty="0" smtClean="0"/>
              <a:t> acute abdomen also occur. </a:t>
            </a:r>
          </a:p>
          <a:p>
            <a:r>
              <a:rPr lang="en-US" dirty="0" smtClean="0"/>
              <a:t>Mature and immature </a:t>
            </a:r>
            <a:r>
              <a:rPr lang="en-US" dirty="0" err="1" smtClean="0"/>
              <a:t>teratomas</a:t>
            </a:r>
            <a:r>
              <a:rPr lang="en-US" dirty="0" smtClean="0"/>
              <a:t> dominate with malignancy rates up to 24% *.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  * </a:t>
            </a:r>
            <a:r>
              <a:rPr lang="en-US" sz="1700" i="1" dirty="0" err="1" smtClean="0"/>
              <a:t>Luo</a:t>
            </a:r>
            <a:r>
              <a:rPr lang="en-US" sz="1700" i="1" dirty="0" smtClean="0"/>
              <a:t> CC, Huang CS, Chu SM, et al. Retroperitoneal </a:t>
            </a:r>
            <a:r>
              <a:rPr lang="en-US" sz="1700" i="1" dirty="0" err="1" smtClean="0"/>
              <a:t>teratomas</a:t>
            </a:r>
            <a:r>
              <a:rPr lang="en-US" sz="1700" i="1" dirty="0" smtClean="0"/>
              <a:t> in infancy and childhood. </a:t>
            </a:r>
            <a:r>
              <a:rPr lang="en-US" sz="1700" i="1" dirty="0" err="1" smtClean="0"/>
              <a:t>Pediatr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Surg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Int</a:t>
            </a:r>
            <a:r>
              <a:rPr lang="en-US" sz="1700" i="1" dirty="0" smtClean="0"/>
              <a:t> 2005;21:536-40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frequent malignant histology is yolk sac (63%)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choriocarcinoma</a:t>
            </a:r>
            <a:r>
              <a:rPr lang="en-US" dirty="0" smtClean="0"/>
              <a:t> and mixed tumors also occur</a:t>
            </a:r>
          </a:p>
          <a:p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err="1" smtClean="0"/>
              <a:t>Billmire</a:t>
            </a:r>
            <a:r>
              <a:rPr lang="en-US" sz="1600" i="1" dirty="0" smtClean="0"/>
              <a:t> D, </a:t>
            </a:r>
            <a:r>
              <a:rPr lang="en-US" sz="1600" i="1" dirty="0" err="1" smtClean="0"/>
              <a:t>Vinocur</a:t>
            </a:r>
            <a:r>
              <a:rPr lang="en-US" sz="1600" i="1" dirty="0" smtClean="0"/>
              <a:t> C, </a:t>
            </a:r>
            <a:r>
              <a:rPr lang="en-US" sz="1600" i="1" dirty="0" err="1" smtClean="0"/>
              <a:t>Rescorla</a:t>
            </a:r>
            <a:r>
              <a:rPr lang="en-US" sz="1600" i="1" dirty="0" smtClean="0"/>
              <a:t> F, et al. Malignant retroperitoneal and abdominal germ cell tumors: An intergroup study. J </a:t>
            </a:r>
            <a:r>
              <a:rPr lang="en-US" sz="1600" i="1" dirty="0" err="1" smtClean="0"/>
              <a:t>Pediatr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2003;38:315-8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resection is the preferred initial treatment if preoperative imaging suggests lack of vital organ involvement or metastatic disease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5 of 25 patients had primary resection with the remainder receiving initial chemotherapy followed by complete or partial resection. </a:t>
            </a:r>
          </a:p>
          <a:p>
            <a:r>
              <a:rPr lang="en-US" dirty="0" smtClean="0"/>
              <a:t>Four had no post chemotherapy residual mass.</a:t>
            </a:r>
          </a:p>
          <a:p>
            <a:r>
              <a:rPr lang="en-US" dirty="0" smtClean="0"/>
              <a:t>Survival  was excellent with a 6-year EFS of 82+/-  10.9% and OS of 87.9 +/- 9.3%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700" i="1" dirty="0" err="1" smtClean="0"/>
              <a:t>Billmire</a:t>
            </a:r>
            <a:r>
              <a:rPr lang="en-US" sz="1700" i="1" dirty="0" smtClean="0"/>
              <a:t> D, </a:t>
            </a:r>
            <a:r>
              <a:rPr lang="en-US" sz="1700" i="1" dirty="0" err="1" smtClean="0"/>
              <a:t>Vinocur</a:t>
            </a:r>
            <a:r>
              <a:rPr lang="en-US" sz="1700" i="1" dirty="0" smtClean="0"/>
              <a:t> C, </a:t>
            </a:r>
            <a:r>
              <a:rPr lang="en-US" sz="1700" i="1" dirty="0" err="1" smtClean="0"/>
              <a:t>Rescorla</a:t>
            </a:r>
            <a:r>
              <a:rPr lang="en-US" sz="1700" i="1" dirty="0" smtClean="0"/>
              <a:t> F, et al. Malignant retroperitoneal and abdominal germ cell tumors: An intergroup study. J </a:t>
            </a:r>
            <a:r>
              <a:rPr lang="en-US" sz="1700" i="1" dirty="0" err="1" smtClean="0"/>
              <a:t>Pediatr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Surg</a:t>
            </a:r>
            <a:r>
              <a:rPr lang="en-US" sz="1700" i="1" dirty="0" smtClean="0"/>
              <a:t> 2003;38:315-8</a:t>
            </a:r>
            <a:endParaRPr lang="en-US" sz="1700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Growing </a:t>
            </a:r>
            <a:r>
              <a:rPr lang="en-US" b="1" dirty="0" err="1" smtClean="0"/>
              <a:t>teratoma</a:t>
            </a:r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Enlargement of benign elements of a tumor, such as mature or immature </a:t>
            </a:r>
            <a:r>
              <a:rPr lang="en-US" dirty="0" err="1" smtClean="0"/>
              <a:t>teratomas</a:t>
            </a:r>
            <a:r>
              <a:rPr lang="en-US" dirty="0" smtClean="0"/>
              <a:t>, referred to as the “growing </a:t>
            </a:r>
            <a:r>
              <a:rPr lang="en-US" dirty="0" err="1" smtClean="0"/>
              <a:t>teratoma</a:t>
            </a:r>
            <a:r>
              <a:rPr lang="en-US" dirty="0" smtClean="0"/>
              <a:t> syndrome.”</a:t>
            </a:r>
          </a:p>
          <a:p>
            <a:r>
              <a:rPr lang="en-US" dirty="0" smtClean="0"/>
              <a:t>Proper management  is initial resection without administration of chemotherapy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     * </a:t>
            </a:r>
            <a:r>
              <a:rPr lang="en-US" sz="1700" i="1" dirty="0" err="1" smtClean="0"/>
              <a:t>Logothetis</a:t>
            </a:r>
            <a:r>
              <a:rPr lang="en-US" sz="1700" i="1" dirty="0" smtClean="0"/>
              <a:t> CJ, Samuels ML, </a:t>
            </a:r>
            <a:r>
              <a:rPr lang="en-US" sz="1700" i="1" dirty="0" err="1" smtClean="0"/>
              <a:t>Trinidale</a:t>
            </a:r>
            <a:r>
              <a:rPr lang="en-US" sz="1700" i="1" dirty="0" smtClean="0"/>
              <a:t> A, et al. The growing </a:t>
            </a:r>
            <a:r>
              <a:rPr lang="en-US" sz="1700" i="1" dirty="0" err="1" smtClean="0"/>
              <a:t>teratoma</a:t>
            </a:r>
            <a:r>
              <a:rPr lang="en-US" sz="1700" i="1" dirty="0" smtClean="0"/>
              <a:t> syndrome. Cancer 1982;50:1629-35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Genital germ cell tumors</a:t>
            </a:r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Genital lesions are primarily vaginal </a:t>
            </a:r>
          </a:p>
          <a:p>
            <a:r>
              <a:rPr lang="en-US" dirty="0" smtClean="0"/>
              <a:t> The current survival is greater than 90%.</a:t>
            </a:r>
          </a:p>
          <a:p>
            <a:r>
              <a:rPr lang="en-US" dirty="0" smtClean="0"/>
              <a:t>Most patients present with vaginal bleeding and are noted with a protruding mass. </a:t>
            </a:r>
          </a:p>
          <a:p>
            <a:r>
              <a:rPr lang="en-US" dirty="0" smtClean="0"/>
              <a:t>There is no role for initial vaginal resection</a:t>
            </a:r>
          </a:p>
          <a:p>
            <a:r>
              <a:rPr lang="en-US" dirty="0" smtClean="0"/>
              <a:t>Initial biopsy followed by chemotherapy allows ultimate vaginal preservation in more than 80% of girls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    * </a:t>
            </a:r>
            <a:r>
              <a:rPr lang="en-US" sz="1900" i="1" dirty="0" err="1" smtClean="0"/>
              <a:t>Rescorla</a:t>
            </a:r>
            <a:r>
              <a:rPr lang="en-US" sz="1900" i="1" dirty="0" smtClean="0"/>
              <a:t> F, </a:t>
            </a:r>
            <a:r>
              <a:rPr lang="en-US" sz="1900" i="1" dirty="0" err="1" smtClean="0"/>
              <a:t>Billmire</a:t>
            </a:r>
            <a:r>
              <a:rPr lang="en-US" sz="1900" i="1" dirty="0" smtClean="0"/>
              <a:t> D, </a:t>
            </a:r>
            <a:r>
              <a:rPr lang="en-US" sz="1900" i="1" dirty="0" err="1" smtClean="0"/>
              <a:t>Vinocur</a:t>
            </a:r>
            <a:r>
              <a:rPr lang="en-US" sz="1900" i="1" dirty="0" smtClean="0"/>
              <a:t> C, et al. The effect of </a:t>
            </a:r>
            <a:r>
              <a:rPr lang="en-US" sz="1900" i="1" dirty="0" err="1" smtClean="0"/>
              <a:t>neoadjuvant</a:t>
            </a:r>
            <a:r>
              <a:rPr lang="en-US" sz="1900" i="1" dirty="0" smtClean="0"/>
              <a:t> chemotherapy and surgery in children with malignant germ cell tumors of the genital region: A pediatric intergroup trial. J </a:t>
            </a:r>
            <a:r>
              <a:rPr lang="en-US" sz="1900" i="1" dirty="0" err="1" smtClean="0"/>
              <a:t>Pediatr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2003;38:910-2.</a:t>
            </a:r>
            <a:endParaRPr lang="en-US" sz="1900" i="1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Cervicofacial</a:t>
            </a:r>
            <a:r>
              <a:rPr lang="en-US" b="1" dirty="0" smtClean="0"/>
              <a:t> </a:t>
            </a:r>
            <a:r>
              <a:rPr lang="en-US" b="1" dirty="0" err="1" smtClean="0"/>
              <a:t>teratomas</a:t>
            </a:r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lesions at this site present in the neonatal period </a:t>
            </a:r>
          </a:p>
          <a:p>
            <a:r>
              <a:rPr lang="en-US" dirty="0" smtClean="0"/>
              <a:t>Nearly all are mature or immature </a:t>
            </a:r>
            <a:r>
              <a:rPr lang="en-US" dirty="0" err="1" smtClean="0"/>
              <a:t>teratomas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Approximately one-third present with airway obstruction.</a:t>
            </a:r>
          </a:p>
          <a:p>
            <a:r>
              <a:rPr lang="en-US" dirty="0" smtClean="0"/>
              <a:t>Giant fetal tumors have been noted with </a:t>
            </a:r>
            <a:r>
              <a:rPr lang="en-US" dirty="0" err="1" smtClean="0"/>
              <a:t>hydrops</a:t>
            </a:r>
            <a:r>
              <a:rPr lang="en-US" dirty="0" smtClean="0"/>
              <a:t> leading to fetal demise as well as successful fetal resection.</a:t>
            </a:r>
          </a:p>
          <a:p>
            <a:r>
              <a:rPr lang="en-US" dirty="0" smtClean="0"/>
              <a:t>In those without </a:t>
            </a:r>
            <a:r>
              <a:rPr lang="en-US" dirty="0" err="1" smtClean="0"/>
              <a:t>hydrops</a:t>
            </a:r>
            <a:r>
              <a:rPr lang="en-US" dirty="0" smtClean="0"/>
              <a:t>, an EXIT procedure is appropriate. 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hydrops</a:t>
            </a:r>
            <a:r>
              <a:rPr lang="en-US" dirty="0" smtClean="0"/>
              <a:t> develops at less than 28-weeks gestation, fetal resection should be considered.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     * </a:t>
            </a:r>
            <a:r>
              <a:rPr lang="en-US" sz="2100" i="1" dirty="0" smtClean="0"/>
              <a:t>Hirose S, </a:t>
            </a:r>
            <a:r>
              <a:rPr lang="en-US" sz="2100" i="1" dirty="0" err="1" smtClean="0"/>
              <a:t>Sydorak</a:t>
            </a:r>
            <a:r>
              <a:rPr lang="en-US" sz="2100" i="1" dirty="0" smtClean="0"/>
              <a:t> RM, </a:t>
            </a:r>
            <a:r>
              <a:rPr lang="en-US" sz="2100" i="1" dirty="0" err="1" smtClean="0"/>
              <a:t>Tsao</a:t>
            </a:r>
            <a:r>
              <a:rPr lang="en-US" sz="2100" i="1" dirty="0" smtClean="0"/>
              <a:t> K, et al. Spectrum of </a:t>
            </a:r>
            <a:r>
              <a:rPr lang="en-US" sz="2100" i="1" dirty="0" err="1" smtClean="0"/>
              <a:t>intrapartum</a:t>
            </a:r>
            <a:r>
              <a:rPr lang="en-US" sz="2100" i="1" dirty="0" smtClean="0"/>
              <a:t> management strategies for giant fetal cervical </a:t>
            </a:r>
            <a:r>
              <a:rPr lang="en-US" sz="2100" i="1" dirty="0" err="1" smtClean="0"/>
              <a:t>teratoma</a:t>
            </a:r>
            <a:r>
              <a:rPr lang="en-US" sz="2100" i="1" dirty="0" smtClean="0"/>
              <a:t>. J </a:t>
            </a:r>
            <a:r>
              <a:rPr lang="en-US" sz="2100" i="1" dirty="0" err="1" smtClean="0"/>
              <a:t>Pediatr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Surg</a:t>
            </a:r>
            <a:r>
              <a:rPr lang="en-US" sz="2100" i="1" dirty="0" smtClean="0"/>
              <a:t> 2003;38:446-50</a:t>
            </a:r>
            <a:endParaRPr lang="en-US" sz="2100" i="1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Gastric </a:t>
            </a:r>
            <a:r>
              <a:rPr lang="en-US" b="1" dirty="0" err="1" smtClean="0"/>
              <a:t>teratomas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Tumors at this site are rare</a:t>
            </a:r>
          </a:p>
          <a:p>
            <a:r>
              <a:rPr lang="en-US" dirty="0" smtClean="0"/>
              <a:t>Can develop symptoms of gastric outlet obstruction as a cystic component enlarges.</a:t>
            </a:r>
          </a:p>
          <a:p>
            <a:r>
              <a:rPr lang="en-US" dirty="0" smtClean="0"/>
              <a:t>There are no reported malignancies </a:t>
            </a:r>
          </a:p>
          <a:p>
            <a:r>
              <a:rPr lang="en-US" dirty="0" smtClean="0"/>
              <a:t> Primary resection is the procedure of choice.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germ cell tumors represent only 1-3% of childhood tumors </a:t>
            </a:r>
          </a:p>
          <a:p>
            <a:r>
              <a:rPr lang="en-US" dirty="0" smtClean="0"/>
              <a:t> Approximately 20%  of these are malignant, although the rate of malignancy varies by age and location</a:t>
            </a:r>
          </a:p>
          <a:p>
            <a:r>
              <a:rPr lang="en-US" dirty="0" err="1" smtClean="0"/>
              <a:t>Extragonadal</a:t>
            </a:r>
            <a:r>
              <a:rPr lang="en-US" dirty="0" smtClean="0"/>
              <a:t> sites account for 50% of tumors compared with adults, whereas only 10% are </a:t>
            </a:r>
            <a:r>
              <a:rPr lang="en-US" dirty="0" err="1" smtClean="0"/>
              <a:t>Extragonadal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3733800"/>
            <a:ext cx="6327648" cy="2362200"/>
          </a:xfrm>
        </p:spPr>
        <p:txBody>
          <a:bodyPr/>
          <a:lstStyle/>
          <a:p>
            <a:r>
              <a:rPr lang="en-IN" b="1" dirty="0" smtClean="0"/>
              <a:t>GONADAL GERM CELL TUMOUR</a:t>
            </a:r>
            <a:endParaRPr 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Testicular Germ cell </a:t>
            </a:r>
            <a:r>
              <a:rPr lang="en-US" b="1" dirty="0" err="1" smtClean="0"/>
              <a:t>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Testes germ cell tumors are rare, with a small peak in the first3 years of life and a larger peak in adolescence. </a:t>
            </a:r>
          </a:p>
          <a:p>
            <a:r>
              <a:rPr lang="en-US" dirty="0" smtClean="0"/>
              <a:t>The malignant tumors in the younger boys are primarily yolk sac tumors</a:t>
            </a:r>
          </a:p>
          <a:p>
            <a:r>
              <a:rPr lang="en-US" dirty="0" smtClean="0"/>
              <a:t>Whereas the older boys have </a:t>
            </a:r>
            <a:r>
              <a:rPr lang="en-US" dirty="0" err="1" smtClean="0"/>
              <a:t>seminomas</a:t>
            </a:r>
            <a:r>
              <a:rPr lang="en-US" dirty="0" smtClean="0"/>
              <a:t> and mixed tumors. </a:t>
            </a:r>
          </a:p>
          <a:p>
            <a:r>
              <a:rPr lang="en-US" dirty="0" smtClean="0"/>
              <a:t>In the young boys other tumors, such as </a:t>
            </a:r>
            <a:r>
              <a:rPr lang="en-US" dirty="0" err="1" smtClean="0"/>
              <a:t>Sertoli</a:t>
            </a:r>
            <a:r>
              <a:rPr lang="en-US" dirty="0" smtClean="0"/>
              <a:t> tumors and </a:t>
            </a:r>
            <a:r>
              <a:rPr lang="en-US" dirty="0" err="1" smtClean="0"/>
              <a:t>paratesticular</a:t>
            </a:r>
            <a:r>
              <a:rPr lang="en-US" dirty="0" smtClean="0"/>
              <a:t> </a:t>
            </a:r>
            <a:r>
              <a:rPr lang="en-US" dirty="0" err="1" smtClean="0"/>
              <a:t>rhabdomyosarcomas</a:t>
            </a:r>
            <a:r>
              <a:rPr lang="en-US" dirty="0" smtClean="0"/>
              <a:t> are more common than germ cell tumors.</a:t>
            </a:r>
          </a:p>
          <a:p>
            <a:r>
              <a:rPr lang="en-US" dirty="0" smtClean="0"/>
              <a:t> In the adolescent years, germ cell tumors are the primary cause of a testicular mass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present as a painless mass, but in some a </a:t>
            </a:r>
            <a:r>
              <a:rPr lang="en-US" dirty="0" err="1" smtClean="0"/>
              <a:t>hydrocele</a:t>
            </a:r>
            <a:r>
              <a:rPr lang="en-US" dirty="0" smtClean="0"/>
              <a:t> or hernia may lead to the diagnosis</a:t>
            </a:r>
          </a:p>
          <a:p>
            <a:r>
              <a:rPr lang="en-US" dirty="0" smtClean="0"/>
              <a:t>Ultrasound is the preferred imaging modality</a:t>
            </a:r>
          </a:p>
          <a:p>
            <a:r>
              <a:rPr lang="en-US" dirty="0" smtClean="0"/>
              <a:t>The exact incidence of malignancy in </a:t>
            </a:r>
            <a:r>
              <a:rPr lang="en-US" dirty="0" err="1" smtClean="0"/>
              <a:t>prepubertal</a:t>
            </a:r>
            <a:r>
              <a:rPr lang="en-US" dirty="0" smtClean="0"/>
              <a:t> testes masses is not known, </a:t>
            </a:r>
          </a:p>
          <a:p>
            <a:r>
              <a:rPr lang="en-US" dirty="0" smtClean="0"/>
              <a:t>In one series 74% were benign with 48% </a:t>
            </a:r>
            <a:r>
              <a:rPr lang="en-US" dirty="0" err="1" smtClean="0"/>
              <a:t>teratomas</a:t>
            </a:r>
            <a:r>
              <a:rPr lang="en-US" dirty="0" smtClean="0"/>
              <a:t> and only 5% were yolk sac tumors *</a:t>
            </a:r>
          </a:p>
          <a:p>
            <a:r>
              <a:rPr lang="en-US" dirty="0" smtClean="0"/>
              <a:t>AFP is elevated in nearly all </a:t>
            </a:r>
            <a:r>
              <a:rPr lang="en-US" dirty="0" err="1" smtClean="0"/>
              <a:t>prepubertal</a:t>
            </a:r>
            <a:r>
              <a:rPr lang="en-US" dirty="0" smtClean="0"/>
              <a:t> malignant testes tumors *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* </a:t>
            </a:r>
            <a:r>
              <a:rPr lang="en-US" sz="2100" i="1" dirty="0" smtClean="0"/>
              <a:t>Schneider D, </a:t>
            </a:r>
            <a:r>
              <a:rPr lang="en-US" sz="2100" i="1" dirty="0" err="1" smtClean="0"/>
              <a:t>Calaminus</a:t>
            </a:r>
            <a:r>
              <a:rPr lang="en-US" sz="2100" i="1" dirty="0" smtClean="0"/>
              <a:t> G, Koch S, et al. Epidemiologic analysis of 1,442 children and adolescents registered in the German germ cell </a:t>
            </a:r>
            <a:r>
              <a:rPr lang="pt-BR" sz="2100" i="1" dirty="0" smtClean="0"/>
              <a:t>tumor protocols. Pediatr Blood Cancer 2004;43:169-75</a:t>
            </a:r>
            <a:endParaRPr lang="en-US" sz="2100" i="1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432" t="20203" r="42634" b="49492"/>
          <a:stretch>
            <a:fillRect/>
          </a:stretch>
        </p:blipFill>
        <p:spPr bwMode="auto">
          <a:xfrm>
            <a:off x="1447800" y="1056502"/>
            <a:ext cx="7636933" cy="55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elevated AFP indicates malignant histology and precludes consideration of testes sparing surgery, high 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 err="1" smtClean="0"/>
              <a:t>orchidectomy</a:t>
            </a:r>
            <a:r>
              <a:rPr lang="en-US" dirty="0" smtClean="0"/>
              <a:t> done.</a:t>
            </a:r>
          </a:p>
          <a:p>
            <a:r>
              <a:rPr lang="en-US" dirty="0" smtClean="0"/>
              <a:t>If the AFP is normal, consideration should be given to a benign lesion and the tunica opened, and if amenable, </a:t>
            </a:r>
            <a:r>
              <a:rPr lang="en-US" dirty="0" err="1" smtClean="0"/>
              <a:t>enucleation</a:t>
            </a:r>
            <a:r>
              <a:rPr lang="en-US" dirty="0" smtClean="0"/>
              <a:t> of the mass performed.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5240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Teratomas</a:t>
            </a:r>
            <a:r>
              <a:rPr lang="en-US" dirty="0" smtClean="0"/>
              <a:t> and immature </a:t>
            </a:r>
            <a:r>
              <a:rPr lang="en-US" dirty="0" err="1" smtClean="0"/>
              <a:t>teratomas</a:t>
            </a:r>
            <a:r>
              <a:rPr lang="en-US" dirty="0" smtClean="0"/>
              <a:t> are benign lesions and are simply observed</a:t>
            </a:r>
          </a:p>
          <a:p>
            <a:r>
              <a:rPr lang="en-US" dirty="0" smtClean="0"/>
              <a:t>Scrotal violation is  associated with a 75% recurrence rate compared to only 15.5% in those managed with appropriate surgical guidelines. All recurrences are  successfully treated with chemotherapy *.</a:t>
            </a:r>
          </a:p>
          <a:p>
            <a:r>
              <a:rPr lang="en-US" dirty="0" smtClean="0"/>
              <a:t>Survival with the greater stage tumors is excellent with surgery and chemotherapy.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       * </a:t>
            </a:r>
            <a:r>
              <a:rPr lang="en-US" sz="1900" i="1" dirty="0" err="1" smtClean="0"/>
              <a:t>Schlatter</a:t>
            </a:r>
            <a:r>
              <a:rPr lang="en-US" sz="1900" i="1" dirty="0" smtClean="0"/>
              <a:t> M, </a:t>
            </a:r>
            <a:r>
              <a:rPr lang="en-US" sz="1900" i="1" dirty="0" err="1" smtClean="0"/>
              <a:t>Rescorla</a:t>
            </a:r>
            <a:r>
              <a:rPr lang="en-US" sz="1900" i="1" dirty="0" smtClean="0"/>
              <a:t> F, </a:t>
            </a:r>
            <a:r>
              <a:rPr lang="en-US" sz="1900" i="1" dirty="0" err="1" smtClean="0"/>
              <a:t>Giller</a:t>
            </a:r>
            <a:r>
              <a:rPr lang="en-US" sz="1900" i="1" dirty="0" smtClean="0"/>
              <a:t> R, et al. Excellent outcome in patients with stage I germ cell tumors of the testes: A study of the children’s Cancer group/Pediatric Oncology Group. J </a:t>
            </a:r>
            <a:r>
              <a:rPr lang="en-US" sz="1900" i="1" dirty="0" err="1" smtClean="0"/>
              <a:t>Pediatr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Surg</a:t>
            </a:r>
            <a:r>
              <a:rPr lang="en-US" sz="1900" i="1" dirty="0" smtClean="0"/>
              <a:t> 2003;38:319-24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7366" t="40407" r="2648" b="12452"/>
          <a:stretch>
            <a:fillRect/>
          </a:stretch>
        </p:blipFill>
        <p:spPr bwMode="auto">
          <a:xfrm>
            <a:off x="1066800" y="0"/>
            <a:ext cx="807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338" t="50398" r="44115" b="17087"/>
          <a:stretch>
            <a:fillRect/>
          </a:stretch>
        </p:blipFill>
        <p:spPr bwMode="auto">
          <a:xfrm>
            <a:off x="990600" y="0"/>
            <a:ext cx="816102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Germ Cell </a:t>
            </a:r>
            <a:r>
              <a:rPr lang="en-US" b="1" dirty="0" err="1" smtClean="0"/>
              <a:t>Tumours</a:t>
            </a:r>
            <a:r>
              <a:rPr lang="en-US" b="1" dirty="0" smtClean="0"/>
              <a:t> of Ovary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ovary is the most common site for germ cell tumors after infancy. </a:t>
            </a:r>
          </a:p>
          <a:p>
            <a:r>
              <a:rPr lang="en-US" dirty="0" smtClean="0"/>
              <a:t>More than 80% of all ovarian tumors are benign, with many of these having predominantly cystic components.</a:t>
            </a:r>
          </a:p>
          <a:p>
            <a:r>
              <a:rPr lang="en-US" dirty="0" smtClean="0"/>
              <a:t>Presenting symptoms are 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lower abdominal fullness </a:t>
            </a:r>
          </a:p>
          <a:p>
            <a:pPr lvl="1"/>
            <a:r>
              <a:rPr lang="en-US" dirty="0" smtClean="0"/>
              <a:t> less commonly an acute abdomen from torsion or tumor rupture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Preoperative assessment  include </a:t>
            </a:r>
          </a:p>
          <a:p>
            <a:pPr lvl="1"/>
            <a:r>
              <a:rPr lang="en-US" dirty="0" smtClean="0"/>
              <a:t>tumor markers(AFP, HCG) </a:t>
            </a:r>
          </a:p>
          <a:p>
            <a:pPr lvl="1"/>
            <a:r>
              <a:rPr lang="en-US" dirty="0" smtClean="0"/>
              <a:t> ultrasound </a:t>
            </a:r>
          </a:p>
          <a:p>
            <a:pPr lvl="1"/>
            <a:r>
              <a:rPr lang="en-US" dirty="0" smtClean="0"/>
              <a:t> abdominal and a pelvic CT scan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malignant histology is yolk sac tumor[</a:t>
            </a:r>
            <a:r>
              <a:rPr lang="en-US" dirty="0" err="1" smtClean="0"/>
              <a:t>endodermal</a:t>
            </a:r>
            <a:r>
              <a:rPr lang="en-US" dirty="0" smtClean="0"/>
              <a:t> sinus tumor]  </a:t>
            </a:r>
          </a:p>
          <a:p>
            <a:r>
              <a:rPr lang="en-US" dirty="0" smtClean="0"/>
              <a:t> Alpha fetoprotein (AFP) serves as  marker for disease.</a:t>
            </a:r>
          </a:p>
          <a:p>
            <a:r>
              <a:rPr lang="en-US" dirty="0" smtClean="0"/>
              <a:t>It is common at the </a:t>
            </a:r>
          </a:p>
          <a:p>
            <a:pPr lvl="1"/>
            <a:r>
              <a:rPr lang="en-US" dirty="0" err="1" smtClean="0"/>
              <a:t>Sacrococcygeal</a:t>
            </a:r>
            <a:endParaRPr lang="en-US" dirty="0" smtClean="0"/>
          </a:p>
          <a:p>
            <a:pPr lvl="1"/>
            <a:r>
              <a:rPr lang="en-US" dirty="0" smtClean="0"/>
              <a:t> Retroperitoneal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Mediastinal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Prepubertal</a:t>
            </a:r>
            <a:r>
              <a:rPr lang="en-US" dirty="0" smtClean="0"/>
              <a:t> testes locations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Malignancy 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low (2%) risk of malignancy in primarily cystic lesions is often quoted in adult reports</a:t>
            </a:r>
          </a:p>
          <a:p>
            <a:r>
              <a:rPr lang="en-US" dirty="0" smtClean="0"/>
              <a:t> However caution must be exercised as 57% of malignant tumors in the Intergroup Study had cystic components *</a:t>
            </a:r>
          </a:p>
          <a:p>
            <a:r>
              <a:rPr lang="en-US" dirty="0" smtClean="0"/>
              <a:t>Masses greater than 8 cm with solid characteristics are predictive of malignancy *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smtClean="0"/>
              <a:t>     * </a:t>
            </a:r>
            <a:r>
              <a:rPr lang="en-US" sz="1700" i="1" dirty="0" err="1" smtClean="0"/>
              <a:t>Oltmann</a:t>
            </a:r>
            <a:r>
              <a:rPr lang="en-US" sz="1700" i="1" dirty="0" smtClean="0"/>
              <a:t> SC, Garcia N, Barber R, et al. Can we preoperatively risk stratify ovarian masses for malignancy? J </a:t>
            </a:r>
            <a:r>
              <a:rPr lang="en-US" sz="1700" i="1" dirty="0" err="1" smtClean="0"/>
              <a:t>Pediatr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Surg</a:t>
            </a:r>
            <a:r>
              <a:rPr lang="en-US" sz="1700" i="1" dirty="0" smtClean="0"/>
              <a:t> 2010;45:130-4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 Ovarian Staging system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7366" t="64564" r="5805" b="12452"/>
          <a:stretch>
            <a:fillRect/>
          </a:stretch>
        </p:blipFill>
        <p:spPr bwMode="auto">
          <a:xfrm>
            <a:off x="1066800" y="1295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7366" t="40407" r="2648" b="12452"/>
          <a:stretch>
            <a:fillRect/>
          </a:stretch>
        </p:blipFill>
        <p:spPr bwMode="auto">
          <a:xfrm>
            <a:off x="990600" y="0"/>
            <a:ext cx="815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507" t="19924" r="44962" b="45936"/>
          <a:stretch>
            <a:fillRect/>
          </a:stretch>
        </p:blipFill>
        <p:spPr bwMode="auto">
          <a:xfrm>
            <a:off x="990600" y="0"/>
            <a:ext cx="81425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Pediatric germ cell tumors are a heterogeneous group of tumors based on histology, age at presentation, tumor location and outcome. </a:t>
            </a:r>
          </a:p>
          <a:p>
            <a:r>
              <a:rPr lang="en-US" dirty="0" smtClean="0"/>
              <a:t>Surgical resection remains the primary means of diagnosis and management.</a:t>
            </a:r>
          </a:p>
          <a:p>
            <a:r>
              <a:rPr lang="en-US" dirty="0" smtClean="0"/>
              <a:t>Initial surgical </a:t>
            </a:r>
            <a:r>
              <a:rPr lang="en-US" dirty="0" smtClean="0"/>
              <a:t>resection without </a:t>
            </a:r>
            <a:r>
              <a:rPr lang="en-US" dirty="0" smtClean="0"/>
              <a:t>loss of vital structures is the initial treatment.</a:t>
            </a:r>
          </a:p>
          <a:p>
            <a:r>
              <a:rPr lang="en-US" dirty="0" smtClean="0"/>
              <a:t>Benign (immature and mature </a:t>
            </a:r>
            <a:r>
              <a:rPr lang="en-US" dirty="0" err="1" smtClean="0"/>
              <a:t>teratomas</a:t>
            </a:r>
            <a:r>
              <a:rPr lang="en-US" dirty="0" smtClean="0"/>
              <a:t>) and select completely </a:t>
            </a:r>
            <a:r>
              <a:rPr lang="en-US" dirty="0" err="1" smtClean="0"/>
              <a:t>resected</a:t>
            </a:r>
            <a:r>
              <a:rPr lang="en-US" dirty="0" smtClean="0"/>
              <a:t> malignant tumors are managed with </a:t>
            </a:r>
            <a:r>
              <a:rPr lang="en-US" dirty="0" err="1" smtClean="0"/>
              <a:t>neoadjuvant</a:t>
            </a:r>
            <a:r>
              <a:rPr lang="en-US" dirty="0" smtClean="0"/>
              <a:t> chemotherapy and delayed surgical resection </a:t>
            </a:r>
          </a:p>
          <a:p>
            <a:r>
              <a:rPr lang="en-US" dirty="0" smtClean="0"/>
              <a:t>The outcome of these children as well as those with metastatic disease is excellent with modern chemotherapy.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4855E-7 L -0.45 0.6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7380" t="15153" r="42634" b="10768"/>
          <a:stretch>
            <a:fillRect/>
          </a:stretch>
        </p:blipFill>
        <p:spPr bwMode="auto">
          <a:xfrm>
            <a:off x="990600" y="0"/>
            <a:ext cx="6934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Advanced tumors had a dismal rate of survival until 1977.</a:t>
            </a:r>
          </a:p>
          <a:p>
            <a:r>
              <a:rPr lang="en-US" dirty="0" err="1" smtClean="0"/>
              <a:t>Einhorn</a:t>
            </a:r>
            <a:r>
              <a:rPr lang="en-US" dirty="0" smtClean="0"/>
              <a:t> and Donahue reported excellent outcomes for metastatic testes patients treated </a:t>
            </a:r>
            <a:r>
              <a:rPr lang="en-US" b="1" u="sng" dirty="0" smtClean="0"/>
              <a:t>with </a:t>
            </a:r>
            <a:r>
              <a:rPr lang="en-US" b="1" u="sng" dirty="0" err="1" smtClean="0"/>
              <a:t>cisplatin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vinblastine</a:t>
            </a:r>
            <a:r>
              <a:rPr lang="en-US" b="1" u="sng" dirty="0" smtClean="0"/>
              <a:t>, and </a:t>
            </a:r>
            <a:r>
              <a:rPr lang="en-US" b="1" u="sng" dirty="0" err="1" smtClean="0"/>
              <a:t>bleomycin</a:t>
            </a:r>
            <a:r>
              <a:rPr lang="en-US" b="1" u="sng" dirty="0" smtClean="0"/>
              <a:t>.</a:t>
            </a:r>
          </a:p>
          <a:p>
            <a:r>
              <a:rPr lang="en-US" dirty="0" smtClean="0"/>
              <a:t>POG/CCG studies between 1990 and 1996 used PEB and observed a 95.7%, 6-year survival for stage I and II ovarian and testes tumors and 88.9% for stage III-IV </a:t>
            </a:r>
            <a:r>
              <a:rPr lang="en-US" dirty="0" err="1" smtClean="0"/>
              <a:t>gonadal</a:t>
            </a:r>
            <a:r>
              <a:rPr lang="en-US" dirty="0" smtClean="0"/>
              <a:t> and stage I-IV  </a:t>
            </a:r>
            <a:r>
              <a:rPr lang="en-US" dirty="0" err="1" smtClean="0"/>
              <a:t>extragonadal</a:t>
            </a:r>
            <a:r>
              <a:rPr lang="en-US" dirty="0" smtClean="0"/>
              <a:t> tumors</a:t>
            </a:r>
          </a:p>
          <a:p>
            <a:r>
              <a:rPr lang="en-US" dirty="0" smtClean="0"/>
              <a:t>The 3-year survival for immature </a:t>
            </a:r>
            <a:r>
              <a:rPr lang="en-US" dirty="0" err="1" smtClean="0"/>
              <a:t>teratomas</a:t>
            </a:r>
            <a:r>
              <a:rPr lang="en-US" dirty="0" smtClean="0"/>
              <a:t> was 93% with 80% of recurrences salvaged with chemotherapy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22252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GERM CELL TUMOUR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89197" y="2678668"/>
            <a:ext cx="11162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IMAGING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24272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CLINICAL EVALUATION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20040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TUMOUR MARKER</a:t>
            </a:r>
          </a:p>
          <a:p>
            <a:r>
              <a:rPr lang="en-IN" b="1" dirty="0" smtClean="0"/>
              <a:t>(AFP)</a:t>
            </a:r>
            <a:endParaRPr lang="en-US" b="1" dirty="0"/>
          </a:p>
        </p:txBody>
      </p:sp>
      <p:sp>
        <p:nvSpPr>
          <p:cNvPr id="6" name="Bent Arrow 5"/>
          <p:cNvSpPr/>
          <p:nvPr/>
        </p:nvSpPr>
        <p:spPr>
          <a:xfrm rot="5400000">
            <a:off x="6134100" y="266700"/>
            <a:ext cx="914400" cy="1905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5400000" flipV="1">
            <a:off x="1866900" y="190500"/>
            <a:ext cx="914400" cy="2057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43400" y="1143000"/>
            <a:ext cx="484632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22252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GERM CELL TUMOUR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438400"/>
            <a:ext cx="3352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N" b="1" dirty="0" smtClean="0"/>
              <a:t>METASTATIC</a:t>
            </a:r>
          </a:p>
          <a:p>
            <a:pPr marL="342900" indent="-342900">
              <a:buAutoNum type="arabicPeriod"/>
            </a:pPr>
            <a:r>
              <a:rPr lang="en-IN" b="1" dirty="0" smtClean="0"/>
              <a:t>VERY HIGH AFP LEVEL</a:t>
            </a:r>
          </a:p>
          <a:p>
            <a:pPr marL="342900" indent="-342900">
              <a:buAutoNum type="arabicPeriod"/>
            </a:pPr>
            <a:r>
              <a:rPr lang="en-IN" b="1" dirty="0" smtClean="0"/>
              <a:t>EXTENSIVE LESION</a:t>
            </a:r>
          </a:p>
          <a:p>
            <a:pPr marL="342900" indent="-342900">
              <a:buAutoNum type="arabicPeriod"/>
            </a:pPr>
            <a:r>
              <a:rPr lang="en-IN" b="1" dirty="0" smtClean="0"/>
              <a:t>POOR GENERAL CONDITION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13692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RESECTABLE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9190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NON RESECTABLE</a:t>
            </a:r>
            <a:endParaRPr lang="en-US" b="1" dirty="0"/>
          </a:p>
        </p:txBody>
      </p:sp>
      <p:sp>
        <p:nvSpPr>
          <p:cNvPr id="6" name="Bent Arrow 5"/>
          <p:cNvSpPr/>
          <p:nvPr/>
        </p:nvSpPr>
        <p:spPr>
          <a:xfrm rot="5400000">
            <a:off x="6134100" y="266700"/>
            <a:ext cx="914400" cy="1905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5400000" flipV="1">
            <a:off x="1866900" y="190500"/>
            <a:ext cx="914400" cy="2057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286" y="4888468"/>
            <a:ext cx="22599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en-IN" b="1" dirty="0" smtClean="0"/>
              <a:t>BEP CHEMOTHERAPY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59668"/>
            <a:ext cx="21803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SURGICAL EXCISION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1143000" y="22098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934200" y="3733800"/>
            <a:ext cx="4846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86600" y="21336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504690">
            <a:off x="3376379" y="2201228"/>
            <a:ext cx="484632" cy="4465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542</TotalTime>
  <Words>2554</Words>
  <Application>Microsoft Office PowerPoint</Application>
  <PresentationFormat>On-screen Show (4:3)</PresentationFormat>
  <Paragraphs>293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Median</vt:lpstr>
      <vt:lpstr>Cryptorchidism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BEP Regiemn</vt:lpstr>
      <vt:lpstr>BEP Regiemn</vt:lpstr>
      <vt:lpstr>Sacrococcygeal teratomas</vt:lpstr>
      <vt:lpstr>Slide 13</vt:lpstr>
      <vt:lpstr>Slide 14</vt:lpstr>
      <vt:lpstr>Slide 15</vt:lpstr>
      <vt:lpstr>Clinical presentations</vt:lpstr>
      <vt:lpstr>Slide 17</vt:lpstr>
      <vt:lpstr>Recent recommendations*</vt:lpstr>
      <vt:lpstr>Slide 19</vt:lpstr>
      <vt:lpstr>Work up</vt:lpstr>
      <vt:lpstr>Slide 21</vt:lpstr>
      <vt:lpstr>Malignancy rate</vt:lpstr>
      <vt:lpstr>Surgical management and outcome</vt:lpstr>
      <vt:lpstr>Surgical management and outcome</vt:lpstr>
      <vt:lpstr>CCG/POG intergroup study *</vt:lpstr>
      <vt:lpstr>Neonatal tumors(SCT) *</vt:lpstr>
      <vt:lpstr>Long-term sequelae</vt:lpstr>
      <vt:lpstr>Mediastinal germ cell tumors</vt:lpstr>
      <vt:lpstr>Slide 29</vt:lpstr>
      <vt:lpstr>Anesthetic risks</vt:lpstr>
      <vt:lpstr>Outcome and overall survival *</vt:lpstr>
      <vt:lpstr>Abdominal and retroperitoneal germ cell tumors</vt:lpstr>
      <vt:lpstr>Slide 33</vt:lpstr>
      <vt:lpstr>Slide 34</vt:lpstr>
      <vt:lpstr>Slide 35</vt:lpstr>
      <vt:lpstr>Growing teratoma *</vt:lpstr>
      <vt:lpstr>Genital germ cell tumors *</vt:lpstr>
      <vt:lpstr>Cervicofacial teratomas *</vt:lpstr>
      <vt:lpstr>Gastric teratomas</vt:lpstr>
      <vt:lpstr>Slide 40</vt:lpstr>
      <vt:lpstr>Testicular Germ cell tumour</vt:lpstr>
      <vt:lpstr>Slide 42</vt:lpstr>
      <vt:lpstr>Slide 43</vt:lpstr>
      <vt:lpstr>Surgical Management </vt:lpstr>
      <vt:lpstr>Postsurgical management</vt:lpstr>
      <vt:lpstr>Slide 46</vt:lpstr>
      <vt:lpstr>Slide 47</vt:lpstr>
      <vt:lpstr>Germ Cell Tumours of Ovary</vt:lpstr>
      <vt:lpstr>Slide 49</vt:lpstr>
      <vt:lpstr>Malignancy  risk</vt:lpstr>
      <vt:lpstr>COG Ovarian Staging system </vt:lpstr>
      <vt:lpstr>Slide 52</vt:lpstr>
      <vt:lpstr>Slide 53</vt:lpstr>
      <vt:lpstr>Conclusions</vt:lpstr>
      <vt:lpstr>THANKS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Nitin</dc:creator>
  <cp:lastModifiedBy>nitin sharma</cp:lastModifiedBy>
  <cp:revision>69</cp:revision>
  <dcterms:created xsi:type="dcterms:W3CDTF">2012-04-22T03:19:06Z</dcterms:created>
  <dcterms:modified xsi:type="dcterms:W3CDTF">2018-09-06T06:23:37Z</dcterms:modified>
</cp:coreProperties>
</file>